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2"/>
  </p:notesMasterIdLst>
  <p:sldIdLst>
    <p:sldId id="257" r:id="rId2"/>
    <p:sldId id="258" r:id="rId3"/>
    <p:sldId id="263"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p:scale>
          <a:sx n="60" d="100"/>
          <a:sy n="60" d="100"/>
        </p:scale>
        <p:origin x="882" y="10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64F9AB-4874-416F-8229-C8EB949358DA}" type="datetimeFigureOut">
              <a:rPr lang="en-US" smtClean="0"/>
              <a:t>1/23/2018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BE6370-8382-45DF-A348-FE67B9C7B2E7}" type="slidenum">
              <a:rPr lang="en-US" smtClean="0"/>
              <a:t>‹#›</a:t>
            </a:fld>
            <a:endParaRPr lang="en-US"/>
          </a:p>
        </p:txBody>
      </p:sp>
    </p:spTree>
    <p:extLst>
      <p:ext uri="{BB962C8B-B14F-4D97-AF65-F5344CB8AC3E}">
        <p14:creationId xmlns:p14="http://schemas.microsoft.com/office/powerpoint/2010/main" val="3736059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Successful</a:t>
            </a:r>
            <a:r>
              <a:rPr lang="en-US" baseline="0" dirty="0" smtClean="0"/>
              <a:t> virtual teams build trust and have effective leadership. Today we are here to discuss behaviors that promote trust, behaviors that undermine trust and principals of effective leadership.</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a:t>
            </a:fld>
            <a:endParaRPr lang="en-US"/>
          </a:p>
        </p:txBody>
      </p:sp>
    </p:spTree>
    <p:extLst>
      <p:ext uri="{BB962C8B-B14F-4D97-AF65-F5344CB8AC3E}">
        <p14:creationId xmlns:p14="http://schemas.microsoft.com/office/powerpoint/2010/main" val="2813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Managers have to understand that trust is an essential key to any relationship especially a working</a:t>
            </a:r>
            <a:r>
              <a:rPr lang="en-US" baseline="0" dirty="0" smtClean="0"/>
              <a:t> virtual team.</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a:t>
            </a:fld>
            <a:endParaRPr lang="en-US"/>
          </a:p>
        </p:txBody>
      </p:sp>
    </p:spTree>
    <p:extLst>
      <p:ext uri="{BB962C8B-B14F-4D97-AF65-F5344CB8AC3E}">
        <p14:creationId xmlns:p14="http://schemas.microsoft.com/office/powerpoint/2010/main" val="622804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3</a:t>
            </a:fld>
            <a:endParaRPr lang="en-US"/>
          </a:p>
        </p:txBody>
      </p:sp>
    </p:spTree>
    <p:extLst>
      <p:ext uri="{BB962C8B-B14F-4D97-AF65-F5344CB8AC3E}">
        <p14:creationId xmlns:p14="http://schemas.microsoft.com/office/powerpoint/2010/main" val="2803122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Hr</a:t>
            </a:r>
            <a:r>
              <a:rPr lang="en-US" dirty="0" smtClean="0"/>
              <a:t> has somewhat of a daunting,</a:t>
            </a:r>
            <a:r>
              <a:rPr lang="en-US" baseline="0" dirty="0" smtClean="0"/>
              <a:t> crucial task of finding the right communication between members and making sure that this mode is substantial for all members involved. Is the equipment trustworthy and secure? Does the equipment connect properly with all team members and is the technology on all the communication amongst the group updated with each other?</a:t>
            </a:r>
          </a:p>
          <a:p>
            <a:r>
              <a:rPr lang="en-US" baseline="0" dirty="0" smtClean="0"/>
              <a:t>HR also has to be able to select the right candidate for the job reviewing past experience and track records such as the ability to be a self motivator and the willingness to have the discipline to complete tasks in a virtual part of the environment, employees have to manage themselves.</a:t>
            </a:r>
          </a:p>
          <a:p>
            <a:r>
              <a:rPr lang="en-US" baseline="0" dirty="0" smtClean="0"/>
              <a:t>The proper ways of communication are crucial depending upon the situation, is this call for video conferencing or can this be handled with e-mails? Can a blog be set up for employees to share solutions to problems 24/7?</a:t>
            </a:r>
          </a:p>
          <a:p>
            <a:r>
              <a:rPr lang="en-US" baseline="0" dirty="0" smtClean="0"/>
              <a:t>Proper motivational tools should be utilized for the employee such as a reward system for accomplishments and a established goal oriented system that employees can check from time to time to see their progress contribution to the solution.</a:t>
            </a:r>
          </a:p>
          <a:p>
            <a:r>
              <a:rPr lang="en-US" baseline="0" dirty="0" smtClean="0"/>
              <a:t>Proper training must be given for the technology used with all team members and constantly update this training just as technology updates itself in record time. Employees’ skills need to be updated and competencies built for progression and development.</a:t>
            </a:r>
          </a:p>
          <a:p>
            <a:r>
              <a:rPr lang="en-US" baseline="0" dirty="0" smtClean="0"/>
              <a:t>An hourly or salaried system of pay needs to be developed that is fair and competitive with other companies virtual teams to be able to keep and retain employees. This one is very crucial as experience grows and flexibility is shared, employees reap the benefits and freedom, making or breaking the organization.</a:t>
            </a:r>
          </a:p>
          <a:p>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4</a:t>
            </a:fld>
            <a:endParaRPr lang="en-US"/>
          </a:p>
        </p:txBody>
      </p:sp>
    </p:spTree>
    <p:extLst>
      <p:ext uri="{BB962C8B-B14F-4D97-AF65-F5344CB8AC3E}">
        <p14:creationId xmlns:p14="http://schemas.microsoft.com/office/powerpoint/2010/main" val="3436044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world of technology is vast</a:t>
            </a:r>
            <a:r>
              <a:rPr lang="en-US" baseline="0" dirty="0" smtClean="0"/>
              <a:t> and constantly needed updates and all team members have to be training in the use of this technology to be successful. Technology training should encompass all team members especially training on when and how to use them in specific situations. Coaching members when to use web conferencing, meeting managers, white boards, etc. is extremely important to dramatically reduce communication problems gaining faster and more meaningful interaction with team members.</a:t>
            </a:r>
          </a:p>
          <a:p>
            <a:r>
              <a:rPr lang="en-US" baseline="0" dirty="0" smtClean="0"/>
              <a:t>Group process training includes goal setting, problem solving, building trust and collaboration, monitoring performance and building effective teams. This training should be provided through web based modules with scheduled and targeted deadlines so team members can learn and travel at their own pace. Create a discussion forum so team members can discuss their training which in turn builds social, effective relationships that harbor collaborative thinking and trust.</a:t>
            </a:r>
          </a:p>
          <a:p>
            <a:r>
              <a:rPr lang="en-US" baseline="0" dirty="0" smtClean="0"/>
              <a:t>Subject matter experts and specialists from all different cultures are working together on projects and people have to be trained and aware about cultural similarities and differences to be able to maintain communicative relationships. Before the said “kick off” of the team, classes and information on religion, tradition, basic cultural differences should be studied by team members again strengthening trust and harboring respect.</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5</a:t>
            </a:fld>
            <a:endParaRPr lang="en-US"/>
          </a:p>
        </p:txBody>
      </p:sp>
    </p:spTree>
    <p:extLst>
      <p:ext uri="{BB962C8B-B14F-4D97-AF65-F5344CB8AC3E}">
        <p14:creationId xmlns:p14="http://schemas.microsoft.com/office/powerpoint/2010/main" val="1108951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Developing</a:t>
            </a:r>
            <a:r>
              <a:rPr lang="en-US" baseline="0" dirty="0" smtClean="0"/>
              <a:t> standard team processes reduces time for team startup as well as eliminates unnecessary reinvention every time a new team or charter is developed, the “standards” in how everything should be run. Define what the requirements are and figure out how much everything is going to cost. Gather materials and set up technology for the team, create the team charters for the specific virtual assignments and plan the projects accordingly. Report and document how everything is set up for the future projects and control what is developed to maintain accountability.</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6</a:t>
            </a:fld>
            <a:endParaRPr lang="en-US"/>
          </a:p>
        </p:txBody>
      </p:sp>
    </p:spTree>
    <p:extLst>
      <p:ext uri="{BB962C8B-B14F-4D97-AF65-F5344CB8AC3E}">
        <p14:creationId xmlns:p14="http://schemas.microsoft.com/office/powerpoint/2010/main" val="1849780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virtual project must have the right funding in place to afford all of the benefits to</a:t>
            </a:r>
            <a:r>
              <a:rPr lang="en-US" baseline="0" dirty="0" smtClean="0"/>
              <a:t> the team, planned responsibility promotes stability in the organization. The company has to be equally committed to a virtual team, treating the team just as valuable as a brick and mortar one to give people the feeling that it is not just some experiment, but just as important to the company. The virtual team has to have a corporate network with everyone involved everywhere the team activity is going to take place. Just as one area is important in a certain location, geographically everything must be networked together.</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7</a:t>
            </a:fld>
            <a:endParaRPr lang="en-US"/>
          </a:p>
        </p:txBody>
      </p:sp>
    </p:spTree>
    <p:extLst>
      <p:ext uri="{BB962C8B-B14F-4D97-AF65-F5344CB8AC3E}">
        <p14:creationId xmlns:p14="http://schemas.microsoft.com/office/powerpoint/2010/main" val="2048625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Organizational culture focuses on respect and values including norms to set a standard for collaboration with</a:t>
            </a:r>
            <a:r>
              <a:rPr lang="en-US" baseline="0" dirty="0" smtClean="0"/>
              <a:t> all cultural backgrounds and how the entire team works together. Technologically advanced team members with equal say and responsibility as opposed to a traditional hierarchy would be preferred in a virtual environment for effective collaboration and not a “dictatorship” run system. Tremendous effort from team mates and the necessary freedom of schedule is the only way for the team to bond and strengthen together.</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8</a:t>
            </a:fld>
            <a:endParaRPr lang="en-US"/>
          </a:p>
        </p:txBody>
      </p:sp>
    </p:spTree>
    <p:extLst>
      <p:ext uri="{BB962C8B-B14F-4D97-AF65-F5344CB8AC3E}">
        <p14:creationId xmlns:p14="http://schemas.microsoft.com/office/powerpoint/2010/main" val="177133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only way virtual teams will be successful is for team leaders to support diversity, learning and communicating open and willing to change. Diversity is the key and open-mindedness is paramount to making it all work together. Managers need to understand that working with people in other areas and time zones is not a temporary assignment but the way of the future for communication. Assigning tasks that are non and high visibility as well as reporting benefits and results of everyone’s work is crucial to success .</a:t>
            </a:r>
          </a:p>
          <a:p>
            <a:r>
              <a:rPr lang="en-US" baseline="0" dirty="0" smtClean="0"/>
              <a:t>Establish clear expectations on what is expected from members of the team. Procedures and goals  need to be created to allow for people to know exactly what they are doing and what they are responsible of as well as methods to keep track of assignments to be able to see a futuristic goal. No one likes “floundering” without a purpose and while flexibility is paramount there needs to be some sort of established structure for performance.</a:t>
            </a:r>
          </a:p>
          <a:p>
            <a:r>
              <a:rPr lang="en-US" baseline="0" dirty="0" smtClean="0"/>
              <a:t>Leaders allocate resources for technology and training to sharpen and enhance team members and further enhance the importance of a virtual team. Time and money are critical for team member support especially at a distance. The teams are new and the members and the organization need to realize the worth and output of the team as to take their assignments seriously and everyone else on board with the decisions.</a:t>
            </a:r>
          </a:p>
          <a:p>
            <a:r>
              <a:rPr lang="en-US" baseline="0" dirty="0" smtClean="0"/>
              <a:t>Effective leaders model the behaviors that are expected aligning cross functional and regional goals working with other managers across geographic and cultural boundaries. Leaders need to give the exact impression of the behavior that should be set in the team by example and again, open themselves for change in business conditions. Team leaders should model behavior and not expect anything differently that their examples.</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9</a:t>
            </a:fld>
            <a:endParaRPr lang="en-US"/>
          </a:p>
        </p:txBody>
      </p:sp>
    </p:spTree>
    <p:extLst>
      <p:ext uri="{BB962C8B-B14F-4D97-AF65-F5344CB8AC3E}">
        <p14:creationId xmlns:p14="http://schemas.microsoft.com/office/powerpoint/2010/main" val="713049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team members and team leaders have a huge road ahead</a:t>
            </a:r>
            <a:r>
              <a:rPr lang="en-US" baseline="0" dirty="0" smtClean="0"/>
              <a:t> of them with a very steep learning curve when it comes to virtual teams. The leaders have to “hold the group together” and manage between the hierarchal and organizational boundaries that always exist between teams. The actions of the leaders establish trust especially without any employee face time as well as coaching and managing performance of team members. Adequate training, support and leadership development are necessities of a </a:t>
            </a:r>
            <a:r>
              <a:rPr lang="en-US" baseline="0" smtClean="0"/>
              <a:t>virtual team.</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10</a:t>
            </a:fld>
            <a:endParaRPr lang="en-US"/>
          </a:p>
        </p:txBody>
      </p:sp>
    </p:spTree>
    <p:extLst>
      <p:ext uri="{BB962C8B-B14F-4D97-AF65-F5344CB8AC3E}">
        <p14:creationId xmlns:p14="http://schemas.microsoft.com/office/powerpoint/2010/main" val="2524683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11</a:t>
            </a:fld>
            <a:endParaRPr lang="en-US"/>
          </a:p>
        </p:txBody>
      </p:sp>
    </p:spTree>
    <p:extLst>
      <p:ext uri="{BB962C8B-B14F-4D97-AF65-F5344CB8AC3E}">
        <p14:creationId xmlns:p14="http://schemas.microsoft.com/office/powerpoint/2010/main" val="758263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be a successful team, team mates have to establish communication early on to avoid negative social situations. How can people collaborate effectively with each other when they do not communicate outside the workplace? To be an effective team, social networking must take place learning about each individual’s hobbies, personal life and so on to provide a camaraderie that just would not exist without proper human interaction.</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12</a:t>
            </a:fld>
            <a:endParaRPr lang="en-US"/>
          </a:p>
        </p:txBody>
      </p:sp>
    </p:spTree>
    <p:extLst>
      <p:ext uri="{BB962C8B-B14F-4D97-AF65-F5344CB8AC3E}">
        <p14:creationId xmlns:p14="http://schemas.microsoft.com/office/powerpoint/2010/main" val="61351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Team members</a:t>
            </a:r>
            <a:r>
              <a:rPr lang="en-US" baseline="0" dirty="0" smtClean="0"/>
              <a:t> that communicate with lack of enthusiasm “bring the team down”. No one wants to be a part of a project that people do not like or have very </a:t>
            </a:r>
            <a:r>
              <a:rPr lang="en-US" baseline="0" dirty="0" err="1" smtClean="0"/>
              <a:t>llllnbjmbnj</a:t>
            </a:r>
            <a:r>
              <a:rPr lang="en-US" baseline="0" dirty="0" smtClean="0"/>
              <a:t>; little interest in. Successful teams are excited about the project at hand, strengthening the bond with team mates and the enthusiastic ability to get the tasks done with support from everyone. Encourage team mates, congratulate them to get the job done</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13</a:t>
            </a:fld>
            <a:endParaRPr lang="en-US"/>
          </a:p>
        </p:txBody>
      </p:sp>
    </p:spTree>
    <p:extLst>
      <p:ext uri="{BB962C8B-B14F-4D97-AF65-F5344CB8AC3E}">
        <p14:creationId xmlns:p14="http://schemas.microsoft.com/office/powerpoint/2010/main" val="1284687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there is no task certainty members are not going to be engaged</a:t>
            </a:r>
            <a:r>
              <a:rPr lang="en-US" baseline="0" dirty="0" smtClean="0"/>
              <a:t> or will not be engaged on proper subjects as they will not be known to the individuals involved.  There has to be some type of structure or excuses will be formed further hindering work performance such as blaming the technology as to communication problems or not coming into work. Uncertainty over the actual task goals opens up a whole world of excuses for team mates and further diminishes trust. How can you trust anyone of anything when you do not know what is going on?   </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14</a:t>
            </a:fld>
            <a:endParaRPr lang="en-US"/>
          </a:p>
        </p:txBody>
      </p:sp>
    </p:spTree>
    <p:extLst>
      <p:ext uri="{BB962C8B-B14F-4D97-AF65-F5344CB8AC3E}">
        <p14:creationId xmlns:p14="http://schemas.microsoft.com/office/powerpoint/2010/main" val="1973277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Team</a:t>
            </a:r>
            <a:r>
              <a:rPr lang="en-US" baseline="0" dirty="0" smtClean="0"/>
              <a:t> members that do not attend meetings on time or discuss anything relevant to the team. Team mates who might suggest something and then not follow through leaving people undecided. People who do not take the initiative to get involved properly within the team. Open ended suggesting without decision </a:t>
            </a:r>
            <a:r>
              <a:rPr lang="en-US" baseline="0" dirty="0" err="1" smtClean="0"/>
              <a:t>futher</a:t>
            </a:r>
            <a:r>
              <a:rPr lang="en-US" baseline="0" dirty="0" smtClean="0"/>
              <a:t> guide mistrust within the team.</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15</a:t>
            </a:fld>
            <a:endParaRPr lang="en-US"/>
          </a:p>
        </p:txBody>
      </p:sp>
    </p:spTree>
    <p:extLst>
      <p:ext uri="{BB962C8B-B14F-4D97-AF65-F5344CB8AC3E}">
        <p14:creationId xmlns:p14="http://schemas.microsoft.com/office/powerpoint/2010/main" val="37918219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Communication absences do not help trust at all with team members. Individuals</a:t>
            </a:r>
            <a:r>
              <a:rPr lang="en-US" baseline="0" dirty="0" smtClean="0"/>
              <a:t> that do not communicate effectively in the team have other wondering where they are or harbor ill feelings as some of the team mates might be doing all the work. The lack of unfairness breeds mistrust and negative thoughts and also robs team mates of enthusiasm</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16</a:t>
            </a:fld>
            <a:endParaRPr lang="en-US"/>
          </a:p>
        </p:txBody>
      </p:sp>
    </p:spTree>
    <p:extLst>
      <p:ext uri="{BB962C8B-B14F-4D97-AF65-F5344CB8AC3E}">
        <p14:creationId xmlns:p14="http://schemas.microsoft.com/office/powerpoint/2010/main" val="3281316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Team members that do not take into consideration proper response times result in negativity and miscommunication especially from members in different time zones. How is anything going to be completed</a:t>
            </a:r>
            <a:r>
              <a:rPr lang="en-US" baseline="0" dirty="0" smtClean="0"/>
              <a:t> if team members or not on some kind of schedule with each other? Little of no timely feedback results in members doubting abilities of the team and them selves furthering mistrust and unpredictability amongst team members.</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17</a:t>
            </a:fld>
            <a:endParaRPr lang="en-US"/>
          </a:p>
        </p:txBody>
      </p:sp>
    </p:spTree>
    <p:extLst>
      <p:ext uri="{BB962C8B-B14F-4D97-AF65-F5344CB8AC3E}">
        <p14:creationId xmlns:p14="http://schemas.microsoft.com/office/powerpoint/2010/main" val="1894262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 want some type of leader and some type of structure to avoid confusion</a:t>
            </a:r>
            <a:r>
              <a:rPr lang="en-US" baseline="0" dirty="0" smtClean="0"/>
              <a:t> as ineffective leadership creates confusion amongst team mates and contributes to mistrust. Candidates for leaders should be qualified to lead as just being the first one to accept a leadership role should not be the only criteria as some people lack the discipline and knowhow to lead a team of people. Negativity is your worst enemy and in this type of environment teammates can really put a negative spin on each other and badmouth performance leading to severe communication issues and non trust. How can you trust anyone that talks about you in a negative way?</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18</a:t>
            </a:fld>
            <a:endParaRPr lang="en-US"/>
          </a:p>
        </p:txBody>
      </p:sp>
    </p:spTree>
    <p:extLst>
      <p:ext uri="{BB962C8B-B14F-4D97-AF65-F5344CB8AC3E}">
        <p14:creationId xmlns:p14="http://schemas.microsoft.com/office/powerpoint/2010/main" val="9081989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nothing more important</a:t>
            </a:r>
            <a:r>
              <a:rPr lang="en-US" baseline="0" dirty="0" smtClean="0"/>
              <a:t> as a team leader to initially establish working relationships with your team. Talk to each individual member face to face to figure out who they really are and how you can use them to contribute to the team. Establish a vision and principles to follow so that each and every one of the team mates has proper direction with a positive direction and a willingness to succeed. </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20</a:t>
            </a:fld>
            <a:endParaRPr lang="en-US"/>
          </a:p>
        </p:txBody>
      </p:sp>
    </p:spTree>
    <p:extLst>
      <p:ext uri="{BB962C8B-B14F-4D97-AF65-F5344CB8AC3E}">
        <p14:creationId xmlns:p14="http://schemas.microsoft.com/office/powerpoint/2010/main" val="4114530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Crucial in the first 90 days of startup, team leaders should align the team on goals, responsibilities and roles</a:t>
            </a:r>
            <a:r>
              <a:rPr lang="en-US" baseline="0" dirty="0" smtClean="0"/>
              <a:t> making them easy to understand for everyone involved.</a:t>
            </a:r>
            <a:r>
              <a:rPr lang="en-US" dirty="0" smtClean="0"/>
              <a:t> Focus on task design and processes that will be used to complete them evaluating results and adjust for training needs</a:t>
            </a:r>
            <a:r>
              <a:rPr lang="en-US" baseline="0" dirty="0" smtClean="0"/>
              <a:t> periodically.</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21</a:t>
            </a:fld>
            <a:endParaRPr lang="en-US"/>
          </a:p>
        </p:txBody>
      </p:sp>
    </p:spTree>
    <p:extLst>
      <p:ext uri="{BB962C8B-B14F-4D97-AF65-F5344CB8AC3E}">
        <p14:creationId xmlns:p14="http://schemas.microsoft.com/office/powerpoint/2010/main" val="28468384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Create a charter with team members</a:t>
            </a:r>
            <a:r>
              <a:rPr lang="en-US" baseline="0" dirty="0" smtClean="0"/>
              <a:t> that has a clear disciplined approach to how the team will communicate. Make sure to establish norms of behavior in teleconferencing and video communication to make everything go smoothly. Guidelines need to be established on which communication modes need to be used for which </a:t>
            </a:r>
            <a:r>
              <a:rPr lang="en-US" baseline="0" dirty="0" err="1" smtClean="0"/>
              <a:t>circustances</a:t>
            </a:r>
            <a:r>
              <a:rPr lang="en-US" baseline="0" dirty="0" smtClean="0"/>
              <a:t>, when to use emails, when to teleconference and when to take the time to share and create documents.</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22</a:t>
            </a:fld>
            <a:endParaRPr lang="en-US"/>
          </a:p>
        </p:txBody>
      </p:sp>
    </p:spTree>
    <p:extLst>
      <p:ext uri="{BB962C8B-B14F-4D97-AF65-F5344CB8AC3E}">
        <p14:creationId xmlns:p14="http://schemas.microsoft.com/office/powerpoint/2010/main" val="33955191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Technologies are abundant but some could be overly complicated, make sure that you create or use the best technology for the whole group, the one that is most reliable. The “latest and greatest” will not do the team a bit of good if the technology is too complicated or difficult to use and cannot be relied on with every member in every time zone.</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23</a:t>
            </a:fld>
            <a:endParaRPr lang="en-US"/>
          </a:p>
        </p:txBody>
      </p:sp>
    </p:spTree>
    <p:extLst>
      <p:ext uri="{BB962C8B-B14F-4D97-AF65-F5344CB8AC3E}">
        <p14:creationId xmlns:p14="http://schemas.microsoft.com/office/powerpoint/2010/main" val="42599449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Team members should work together which can be</a:t>
            </a:r>
            <a:r>
              <a:rPr lang="en-US" baseline="0" dirty="0" smtClean="0"/>
              <a:t> a daunting task with members working in different time zones located around the world. Conduct regular meeting with a time that can work for everyone to keep people together and on the same page. Rotate the meeting times to make it fair for everyone involved as sometimes it will not be convenient for everyone. Keep everything as consistent as possible so team members can get used to engaging as team and so </a:t>
            </a:r>
            <a:r>
              <a:rPr lang="en-US" baseline="0" dirty="0" err="1" smtClean="0"/>
              <a:t>so</a:t>
            </a:r>
            <a:r>
              <a:rPr lang="en-US" baseline="0" dirty="0" smtClean="0"/>
              <a:t> individual.</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24</a:t>
            </a:fld>
            <a:endParaRPr lang="en-US"/>
          </a:p>
        </p:txBody>
      </p:sp>
    </p:spTree>
    <p:extLst>
      <p:ext uri="{BB962C8B-B14F-4D97-AF65-F5344CB8AC3E}">
        <p14:creationId xmlns:p14="http://schemas.microsoft.com/office/powerpoint/2010/main" val="1790172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 virtual world with different cultures and languages, team mates have to be able to communicate with the same language. In other words when sharing ideas negotiate them with you team to be on the same page making sure no means no and yes means yeas. Spell out of clarify the same communication with your</a:t>
            </a:r>
            <a:r>
              <a:rPr lang="en-US" baseline="0" dirty="0" smtClean="0"/>
              <a:t> team members.</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25</a:t>
            </a:fld>
            <a:endParaRPr lang="en-US"/>
          </a:p>
        </p:txBody>
      </p:sp>
    </p:spTree>
    <p:extLst>
      <p:ext uri="{BB962C8B-B14F-4D97-AF65-F5344CB8AC3E}">
        <p14:creationId xmlns:p14="http://schemas.microsoft.com/office/powerpoint/2010/main" val="15511291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Establish a blog or communication field with your team members encouraging free, open communication. Sometimes people get self</a:t>
            </a:r>
            <a:r>
              <a:rPr lang="en-US" baseline="0" dirty="0" smtClean="0"/>
              <a:t> absorbed in their work and need an outlet to share ideas, even off the subject thoughts with their co-workers. Discuss what your doing in general, talk about challenges and offer ideas for solutions. Everything runs better and smoother with open communication.</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26</a:t>
            </a:fld>
            <a:endParaRPr lang="en-US"/>
          </a:p>
        </p:txBody>
      </p:sp>
    </p:spTree>
    <p:extLst>
      <p:ext uri="{BB962C8B-B14F-4D97-AF65-F5344CB8AC3E}">
        <p14:creationId xmlns:p14="http://schemas.microsoft.com/office/powerpoint/2010/main" val="3675286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difficulty in</a:t>
            </a:r>
            <a:r>
              <a:rPr lang="en-US" baseline="0" dirty="0" smtClean="0"/>
              <a:t> trying to keep track of assignments and the who does what in a virtual team can be handled creatively with a “deliverables dashboard” or a system that is visible to all team members on whatever collaborative hub they are using. Something like this can simplify the tracking of commitments for the team.</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27</a:t>
            </a:fld>
            <a:endParaRPr lang="en-US"/>
          </a:p>
        </p:txBody>
      </p:sp>
    </p:spTree>
    <p:extLst>
      <p:ext uri="{BB962C8B-B14F-4D97-AF65-F5344CB8AC3E}">
        <p14:creationId xmlns:p14="http://schemas.microsoft.com/office/powerpoint/2010/main" val="21410258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Delegating other members of the team to take responsibility is a great way to get everyone involved and share the burden of team responsibility. Other team members taking a turn with responsibility</a:t>
            </a:r>
            <a:r>
              <a:rPr lang="en-US" baseline="0" dirty="0" smtClean="0"/>
              <a:t> does wonders for morale as everyone feels like an equal contributor, no one is “left out” of the decision making arena. Other members can coach one another with their areas of expertise to strengthen the team, becoming stronger as a whole.</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28</a:t>
            </a:fld>
            <a:endParaRPr lang="en-US"/>
          </a:p>
        </p:txBody>
      </p:sp>
    </p:spTree>
    <p:extLst>
      <p:ext uri="{BB962C8B-B14F-4D97-AF65-F5344CB8AC3E}">
        <p14:creationId xmlns:p14="http://schemas.microsoft.com/office/powerpoint/2010/main" val="22291099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to one performance management lets and keeps everyone involved with the team tracking progress of the individual</a:t>
            </a:r>
            <a:r>
              <a:rPr lang="en-US" baseline="0" dirty="0" smtClean="0"/>
              <a:t> but keeping the individual at one with the team vision. Both of you understand the goals and what you are doing together, what needs to be improved upon and what needs to be strengthened. Taking the time out to communicate with each and every team member needs to done from the beginning to the end to increase loyalty, trust and greatly enhance the lifecycle of the team.</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29</a:t>
            </a:fld>
            <a:endParaRPr lang="en-US"/>
          </a:p>
        </p:txBody>
      </p:sp>
    </p:spTree>
    <p:extLst>
      <p:ext uri="{BB962C8B-B14F-4D97-AF65-F5344CB8AC3E}">
        <p14:creationId xmlns:p14="http://schemas.microsoft.com/office/powerpoint/2010/main" val="3431765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1/23/2018</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ebookcentral-proquest-com.library.capella.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0885" y="4776090"/>
            <a:ext cx="8534400" cy="1507067"/>
          </a:xfrm>
        </p:spPr>
        <p:txBody>
          <a:bodyPr/>
          <a:lstStyle/>
          <a:p>
            <a:r>
              <a:rPr lang="en-US" dirty="0" smtClean="0"/>
              <a:t>Why Are We Here?</a:t>
            </a:r>
            <a:endParaRPr lang="en-US" dirty="0"/>
          </a:p>
        </p:txBody>
      </p:sp>
      <p:sp>
        <p:nvSpPr>
          <p:cNvPr id="3" name="Content Placeholder 2"/>
          <p:cNvSpPr>
            <a:spLocks noGrp="1"/>
          </p:cNvSpPr>
          <p:nvPr>
            <p:ph idx="1"/>
          </p:nvPr>
        </p:nvSpPr>
        <p:spPr/>
        <p:txBody>
          <a:bodyPr/>
          <a:lstStyle/>
          <a:p>
            <a:r>
              <a:rPr lang="en-US" dirty="0" smtClean="0"/>
              <a:t>The purpose of this training is to allow for seasoned managers such as yourselves to be able to harbor trust and become effective leaders in virtual </a:t>
            </a:r>
            <a:r>
              <a:rPr lang="en-US" dirty="0" smtClean="0"/>
              <a:t>teams.</a:t>
            </a:r>
            <a:endParaRPr lang="en-US" dirty="0"/>
          </a:p>
        </p:txBody>
      </p:sp>
    </p:spTree>
    <p:extLst>
      <p:ext uri="{BB962C8B-B14F-4D97-AF65-F5344CB8AC3E}">
        <p14:creationId xmlns:p14="http://schemas.microsoft.com/office/powerpoint/2010/main" val="3505721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Behaviors That  Build Trust In Virtual Teams</a:t>
            </a:r>
            <a:endParaRPr lang="en-US" dirty="0"/>
          </a:p>
        </p:txBody>
      </p:sp>
      <p:sp>
        <p:nvSpPr>
          <p:cNvPr id="4" name="Content Placeholder 3"/>
          <p:cNvSpPr>
            <a:spLocks noGrp="1"/>
          </p:cNvSpPr>
          <p:nvPr>
            <p:ph type="subTitle" idx="1"/>
          </p:nvPr>
        </p:nvSpPr>
        <p:spPr/>
        <p:txBody>
          <a:bodyPr>
            <a:normAutofit fontScale="55000" lnSpcReduction="20000"/>
          </a:bodyPr>
          <a:lstStyle/>
          <a:p>
            <a:pPr>
              <a:buFont typeface="Arial" panose="020B0604020202020204" pitchFamily="34" charset="0"/>
              <a:buChar char="•"/>
            </a:pPr>
            <a:r>
              <a:rPr lang="en-US" dirty="0"/>
              <a:t>Human resource </a:t>
            </a:r>
            <a:r>
              <a:rPr lang="en-US" dirty="0" smtClean="0"/>
              <a:t>policies</a:t>
            </a:r>
          </a:p>
          <a:p>
            <a:pPr>
              <a:buFont typeface="Arial" panose="020B0604020202020204" pitchFamily="34" charset="0"/>
              <a:buChar char="•"/>
            </a:pPr>
            <a:r>
              <a:rPr lang="en-US" dirty="0"/>
              <a:t>Training and on-the-job education and </a:t>
            </a:r>
            <a:r>
              <a:rPr lang="en-US" dirty="0" smtClean="0"/>
              <a:t>development</a:t>
            </a:r>
          </a:p>
          <a:p>
            <a:pPr>
              <a:buFont typeface="Arial" panose="020B0604020202020204" pitchFamily="34" charset="0"/>
              <a:buChar char="•"/>
            </a:pPr>
            <a:r>
              <a:rPr lang="en-US" dirty="0"/>
              <a:t>Standard organizational and team </a:t>
            </a:r>
            <a:r>
              <a:rPr lang="en-US" dirty="0" smtClean="0"/>
              <a:t>processes</a:t>
            </a:r>
          </a:p>
          <a:p>
            <a:pPr>
              <a:buFont typeface="Arial" panose="020B0604020202020204" pitchFamily="34" charset="0"/>
              <a:buChar char="•"/>
            </a:pPr>
            <a:r>
              <a:rPr lang="en-US" dirty="0"/>
              <a:t>Use of electronic collaboration and communication </a:t>
            </a:r>
            <a:r>
              <a:rPr lang="en-US" dirty="0" smtClean="0"/>
              <a:t>technology</a:t>
            </a:r>
          </a:p>
          <a:p>
            <a:pPr>
              <a:buFont typeface="Arial" panose="020B0604020202020204" pitchFamily="34" charset="0"/>
              <a:buChar char="•"/>
            </a:pPr>
            <a:r>
              <a:rPr lang="en-US" dirty="0"/>
              <a:t>Organizational </a:t>
            </a:r>
            <a:r>
              <a:rPr lang="en-US" dirty="0" smtClean="0"/>
              <a:t>culture</a:t>
            </a:r>
          </a:p>
          <a:p>
            <a:pPr>
              <a:buFont typeface="Arial" panose="020B0604020202020204" pitchFamily="34" charset="0"/>
              <a:buChar char="•"/>
            </a:pPr>
            <a:r>
              <a:rPr lang="en-US" dirty="0"/>
              <a:t>Leadership support of virtual </a:t>
            </a:r>
            <a:r>
              <a:rPr lang="en-US" dirty="0" smtClean="0"/>
              <a:t>teams</a:t>
            </a:r>
          </a:p>
          <a:p>
            <a:pPr>
              <a:buFont typeface="Arial" panose="020B0604020202020204" pitchFamily="34" charset="0"/>
              <a:buChar char="•"/>
            </a:pPr>
            <a:r>
              <a:rPr lang="en-US" dirty="0"/>
              <a:t>Team-leader and team-member competencies</a:t>
            </a:r>
            <a:endParaRPr lang="en-US" dirty="0" smtClean="0"/>
          </a:p>
          <a:p>
            <a:pPr>
              <a:buFont typeface="Arial" panose="020B0604020202020204" pitchFamily="34" charset="0"/>
              <a:buChar char="•"/>
            </a:pPr>
            <a:endParaRPr lang="en-US" dirty="0"/>
          </a:p>
        </p:txBody>
      </p:sp>
      <p:sp>
        <p:nvSpPr>
          <p:cNvPr id="3" name="Text Placeholder 2"/>
          <p:cNvSpPr>
            <a:spLocks noGrp="1"/>
          </p:cNvSpPr>
          <p:nvPr>
            <p:ph type="body" idx="4294967295"/>
          </p:nvPr>
        </p:nvSpPr>
        <p:spPr>
          <a:xfrm>
            <a:off x="0" y="685800"/>
            <a:ext cx="4649788" cy="576263"/>
          </a:xfrm>
        </p:spPr>
        <p:txBody>
          <a:bodyPr/>
          <a:lstStyle/>
          <a:p>
            <a:r>
              <a:rPr lang="en-US" dirty="0" smtClean="0"/>
              <a:t>Building Trust</a:t>
            </a:r>
            <a:endParaRPr lang="en-US" dirty="0"/>
          </a:p>
        </p:txBody>
      </p:sp>
    </p:spTree>
    <p:extLst>
      <p:ext uri="{BB962C8B-B14F-4D97-AF65-F5344CB8AC3E}">
        <p14:creationId xmlns:p14="http://schemas.microsoft.com/office/powerpoint/2010/main" val="405734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culture</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Free flow of information</a:t>
            </a:r>
          </a:p>
          <a:p>
            <a:pPr>
              <a:buFont typeface="Arial" panose="020B0604020202020204" pitchFamily="34" charset="0"/>
              <a:buChar char="•"/>
            </a:pPr>
            <a:r>
              <a:rPr lang="en-US" dirty="0" smtClean="0"/>
              <a:t>Shared leadership</a:t>
            </a:r>
          </a:p>
          <a:p>
            <a:pPr>
              <a:buFont typeface="Arial" panose="020B0604020202020204" pitchFamily="34" charset="0"/>
              <a:buChar char="•"/>
            </a:pPr>
            <a:r>
              <a:rPr lang="en-US" dirty="0" smtClean="0"/>
              <a:t>Cross boundary collaboration</a:t>
            </a:r>
            <a:endParaRPr lang="en-US" dirty="0"/>
          </a:p>
        </p:txBody>
      </p:sp>
    </p:spTree>
    <p:extLst>
      <p:ext uri="{BB962C8B-B14F-4D97-AF65-F5344CB8AC3E}">
        <p14:creationId xmlns:p14="http://schemas.microsoft.com/office/powerpoint/2010/main" val="1331545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Resource Policies</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smtClean="0"/>
              <a:t>HR policies have to be in line and focus on the flexibility and unusual challenges faced when establishing a virtual team including :</a:t>
            </a:r>
          </a:p>
          <a:p>
            <a:pPr>
              <a:buFont typeface="Arial" panose="020B0604020202020204" pitchFamily="34" charset="0"/>
              <a:buChar char="•"/>
            </a:pPr>
            <a:r>
              <a:rPr lang="en-US" dirty="0" smtClean="0"/>
              <a:t>Establishing a proper mode of communication between members</a:t>
            </a:r>
          </a:p>
          <a:p>
            <a:pPr>
              <a:buFont typeface="Arial" panose="020B0604020202020204" pitchFamily="34" charset="0"/>
              <a:buChar char="•"/>
            </a:pPr>
            <a:r>
              <a:rPr lang="en-US" dirty="0" smtClean="0"/>
              <a:t>Selecting the right members for the job</a:t>
            </a:r>
          </a:p>
          <a:p>
            <a:pPr>
              <a:buFont typeface="Arial" panose="020B0604020202020204" pitchFamily="34" charset="0"/>
              <a:buChar char="•"/>
            </a:pPr>
            <a:r>
              <a:rPr lang="en-US" dirty="0" smtClean="0"/>
              <a:t>Identifying proper ways of communication</a:t>
            </a:r>
          </a:p>
          <a:p>
            <a:pPr>
              <a:buFont typeface="Arial" panose="020B0604020202020204" pitchFamily="34" charset="0"/>
              <a:buChar char="•"/>
            </a:pPr>
            <a:r>
              <a:rPr lang="en-US" dirty="0" smtClean="0"/>
              <a:t>Motivation</a:t>
            </a:r>
          </a:p>
          <a:p>
            <a:pPr>
              <a:buFont typeface="Arial" panose="020B0604020202020204" pitchFamily="34" charset="0"/>
              <a:buChar char="•"/>
            </a:pPr>
            <a:r>
              <a:rPr lang="en-US" dirty="0" smtClean="0"/>
              <a:t>Training</a:t>
            </a:r>
          </a:p>
          <a:p>
            <a:pPr>
              <a:buFont typeface="Arial" panose="020B0604020202020204" pitchFamily="34" charset="0"/>
              <a:buChar char="•"/>
            </a:pPr>
            <a:r>
              <a:rPr lang="en-US" dirty="0" smtClean="0"/>
              <a:t>Pay</a:t>
            </a:r>
            <a:endParaRPr lang="en-US" dirty="0"/>
          </a:p>
        </p:txBody>
      </p:sp>
    </p:spTree>
    <p:extLst>
      <p:ext uri="{BB962C8B-B14F-4D97-AF65-F5344CB8AC3E}">
        <p14:creationId xmlns:p14="http://schemas.microsoft.com/office/powerpoint/2010/main" val="1897779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Training and on-the-job education and development</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Technology </a:t>
            </a:r>
          </a:p>
          <a:p>
            <a:pPr>
              <a:buFont typeface="Arial" panose="020B0604020202020204" pitchFamily="34" charset="0"/>
              <a:buChar char="•"/>
            </a:pPr>
            <a:r>
              <a:rPr lang="en-US" dirty="0" smtClean="0"/>
              <a:t>Group Processes</a:t>
            </a:r>
          </a:p>
          <a:p>
            <a:pPr>
              <a:buFont typeface="Arial" panose="020B0604020202020204" pitchFamily="34" charset="0"/>
              <a:buChar char="•"/>
            </a:pPr>
            <a:r>
              <a:rPr lang="en-US" dirty="0" smtClean="0"/>
              <a:t>Cross Cultural</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3646858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Standard organizational and team processes</a:t>
            </a:r>
            <a:br>
              <a:rPr lang="en-US" dirty="0"/>
            </a:br>
            <a:endParaRPr lang="en-US" dirty="0"/>
          </a:p>
        </p:txBody>
      </p:sp>
      <p:sp>
        <p:nvSpPr>
          <p:cNvPr id="3" name="Content Placeholder 2"/>
          <p:cNvSpPr>
            <a:spLocks noGrp="1"/>
          </p:cNvSpPr>
          <p:nvPr>
            <p:ph idx="1"/>
          </p:nvPr>
        </p:nvSpPr>
        <p:spPr>
          <a:xfrm>
            <a:off x="753881" y="607422"/>
            <a:ext cx="8534400" cy="3615267"/>
          </a:xfrm>
        </p:spPr>
        <p:txBody>
          <a:bodyPr>
            <a:normAutofit/>
          </a:bodyPr>
          <a:lstStyle/>
          <a:p>
            <a:pPr>
              <a:buFont typeface="Arial" panose="020B0604020202020204" pitchFamily="34" charset="0"/>
              <a:buChar char="•"/>
            </a:pPr>
            <a:r>
              <a:rPr lang="en-US" dirty="0"/>
              <a:t>Definitions of </a:t>
            </a:r>
            <a:r>
              <a:rPr lang="en-US" dirty="0" smtClean="0"/>
              <a:t>requirements</a:t>
            </a:r>
          </a:p>
          <a:p>
            <a:pPr>
              <a:buFont typeface="Arial" panose="020B0604020202020204" pitchFamily="34" charset="0"/>
              <a:buChar char="•"/>
            </a:pPr>
            <a:r>
              <a:rPr lang="en-US" dirty="0"/>
              <a:t>Estimates of </a:t>
            </a:r>
            <a:r>
              <a:rPr lang="en-US" dirty="0" smtClean="0"/>
              <a:t>costs</a:t>
            </a:r>
          </a:p>
          <a:p>
            <a:pPr>
              <a:buFont typeface="Arial" panose="020B0604020202020204" pitchFamily="34" charset="0"/>
              <a:buChar char="•"/>
            </a:pPr>
            <a:r>
              <a:rPr lang="en-US" dirty="0" smtClean="0"/>
              <a:t>Procurement</a:t>
            </a:r>
          </a:p>
          <a:p>
            <a:pPr>
              <a:buFont typeface="Arial" panose="020B0604020202020204" pitchFamily="34" charset="0"/>
              <a:buChar char="•"/>
            </a:pPr>
            <a:r>
              <a:rPr lang="en-US" dirty="0"/>
              <a:t>Team </a:t>
            </a:r>
            <a:r>
              <a:rPr lang="en-US" dirty="0" smtClean="0"/>
              <a:t>charters</a:t>
            </a:r>
          </a:p>
          <a:p>
            <a:pPr>
              <a:buFont typeface="Arial" panose="020B0604020202020204" pitchFamily="34" charset="0"/>
              <a:buChar char="•"/>
            </a:pPr>
            <a:r>
              <a:rPr lang="en-US" dirty="0"/>
              <a:t>Project </a:t>
            </a:r>
            <a:r>
              <a:rPr lang="en-US" dirty="0" smtClean="0"/>
              <a:t>planning</a:t>
            </a:r>
          </a:p>
          <a:p>
            <a:pPr>
              <a:buFont typeface="Arial" panose="020B0604020202020204" pitchFamily="34" charset="0"/>
              <a:buChar char="•"/>
            </a:pPr>
            <a:r>
              <a:rPr lang="en-US" dirty="0" smtClean="0"/>
              <a:t>Documentation</a:t>
            </a:r>
          </a:p>
          <a:p>
            <a:pPr>
              <a:buFont typeface="Arial" panose="020B0604020202020204" pitchFamily="34" charset="0"/>
              <a:buChar char="•"/>
            </a:pPr>
            <a:r>
              <a:rPr lang="en-US" dirty="0" smtClean="0"/>
              <a:t>Reporting</a:t>
            </a:r>
          </a:p>
          <a:p>
            <a:pPr>
              <a:buFont typeface="Arial" panose="020B0604020202020204" pitchFamily="34" charset="0"/>
              <a:buChar char="•"/>
            </a:pPr>
            <a:r>
              <a:rPr lang="en-US" dirty="0"/>
              <a:t>Controlling</a:t>
            </a:r>
            <a:endParaRPr lang="en-US" dirty="0" smtClean="0"/>
          </a:p>
          <a:p>
            <a:endParaRPr lang="en-US" dirty="0"/>
          </a:p>
          <a:p>
            <a:endParaRPr lang="en-US" dirty="0"/>
          </a:p>
        </p:txBody>
      </p:sp>
    </p:spTree>
    <p:extLst>
      <p:ext uri="{BB962C8B-B14F-4D97-AF65-F5344CB8AC3E}">
        <p14:creationId xmlns:p14="http://schemas.microsoft.com/office/powerpoint/2010/main" val="3152989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Use of electronic collaboration and communication technology</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Well funded</a:t>
            </a:r>
          </a:p>
          <a:p>
            <a:pPr>
              <a:buFont typeface="Arial" panose="020B0604020202020204" pitchFamily="34" charset="0"/>
              <a:buChar char="•"/>
            </a:pPr>
            <a:r>
              <a:rPr lang="en-US" dirty="0" smtClean="0"/>
              <a:t>Commitment</a:t>
            </a:r>
          </a:p>
          <a:p>
            <a:pPr>
              <a:buFont typeface="Arial" panose="020B0604020202020204" pitchFamily="34" charset="0"/>
              <a:buChar char="•"/>
            </a:pPr>
            <a:r>
              <a:rPr lang="en-US" dirty="0" smtClean="0"/>
              <a:t>Established corporate network</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574258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culture</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Flow of information</a:t>
            </a:r>
          </a:p>
          <a:p>
            <a:pPr>
              <a:buFont typeface="Arial" panose="020B0604020202020204" pitchFamily="34" charset="0"/>
              <a:buChar char="•"/>
            </a:pPr>
            <a:r>
              <a:rPr lang="en-US" dirty="0" smtClean="0"/>
              <a:t>Share of leadership</a:t>
            </a:r>
          </a:p>
          <a:p>
            <a:pPr>
              <a:buFont typeface="Arial" panose="020B0604020202020204" pitchFamily="34" charset="0"/>
              <a:buChar char="•"/>
            </a:pPr>
            <a:r>
              <a:rPr lang="en-US" dirty="0" smtClean="0"/>
              <a:t>Cross boundary collaboration</a:t>
            </a:r>
            <a:endParaRPr lang="en-US" dirty="0"/>
          </a:p>
        </p:txBody>
      </p:sp>
    </p:spTree>
    <p:extLst>
      <p:ext uri="{BB962C8B-B14F-4D97-AF65-F5344CB8AC3E}">
        <p14:creationId xmlns:p14="http://schemas.microsoft.com/office/powerpoint/2010/main" val="3045139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Leadership support of virtual teams</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Communication through distance</a:t>
            </a:r>
          </a:p>
          <a:p>
            <a:pPr>
              <a:buFont typeface="Arial" panose="020B0604020202020204" pitchFamily="34" charset="0"/>
              <a:buChar char="•"/>
            </a:pPr>
            <a:r>
              <a:rPr lang="en-US" dirty="0" smtClean="0"/>
              <a:t>Establish clear expectations</a:t>
            </a:r>
          </a:p>
          <a:p>
            <a:pPr>
              <a:buFont typeface="Arial" panose="020B0604020202020204" pitchFamily="34" charset="0"/>
              <a:buChar char="•"/>
            </a:pPr>
            <a:r>
              <a:rPr lang="en-US" dirty="0" smtClean="0"/>
              <a:t>Allocate resources</a:t>
            </a:r>
          </a:p>
          <a:p>
            <a:pPr>
              <a:buFont typeface="Arial" panose="020B0604020202020204" pitchFamily="34" charset="0"/>
              <a:buChar char="•"/>
            </a:pPr>
            <a:r>
              <a:rPr lang="en-US" dirty="0" smtClean="0"/>
              <a:t>Model behavior</a:t>
            </a:r>
            <a:endParaRPr lang="en-US" dirty="0"/>
          </a:p>
        </p:txBody>
      </p:sp>
    </p:spTree>
    <p:extLst>
      <p:ext uri="{BB962C8B-B14F-4D97-AF65-F5344CB8AC3E}">
        <p14:creationId xmlns:p14="http://schemas.microsoft.com/office/powerpoint/2010/main" val="3317868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Team-leader and team-member competencies</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a:buFont typeface="Arial" panose="020B0604020202020204" pitchFamily="34" charset="0"/>
              <a:buChar char="•"/>
            </a:pPr>
            <a:r>
              <a:rPr lang="en-US" dirty="0" smtClean="0"/>
              <a:t>Establishing trust with little to no face time</a:t>
            </a:r>
          </a:p>
          <a:p>
            <a:pPr>
              <a:buFont typeface="Arial" panose="020B0604020202020204" pitchFamily="34" charset="0"/>
              <a:buChar char="•"/>
            </a:pPr>
            <a:r>
              <a:rPr lang="en-US" dirty="0" smtClean="0"/>
              <a:t>Coach and manage performance non traditionally</a:t>
            </a:r>
          </a:p>
          <a:p>
            <a:pPr>
              <a:buFont typeface="Arial" panose="020B0604020202020204" pitchFamily="34" charset="0"/>
              <a:buChar char="•"/>
            </a:pPr>
            <a:r>
              <a:rPr lang="en-US" dirty="0" smtClean="0"/>
              <a:t>Select the right communication and collaboration technologies</a:t>
            </a:r>
          </a:p>
          <a:p>
            <a:pPr>
              <a:buFont typeface="Arial" panose="020B0604020202020204" pitchFamily="34" charset="0"/>
              <a:buChar char="•"/>
            </a:pPr>
            <a:r>
              <a:rPr lang="en-US" dirty="0" smtClean="0"/>
              <a:t>Lead in a cross cultural environment</a:t>
            </a:r>
          </a:p>
          <a:p>
            <a:pPr>
              <a:buFont typeface="Arial" panose="020B0604020202020204" pitchFamily="34" charset="0"/>
              <a:buChar char="•"/>
            </a:pPr>
            <a:r>
              <a:rPr lang="en-US" dirty="0" smtClean="0"/>
              <a:t>Help to develop and transition team members</a:t>
            </a:r>
          </a:p>
          <a:p>
            <a:pPr>
              <a:buFont typeface="Arial" panose="020B0604020202020204" pitchFamily="34" charset="0"/>
              <a:buChar char="•"/>
            </a:pPr>
            <a:r>
              <a:rPr lang="en-US" dirty="0" smtClean="0"/>
              <a:t>Build and maintain trust</a:t>
            </a:r>
          </a:p>
          <a:p>
            <a:pPr>
              <a:buFont typeface="Arial" panose="020B0604020202020204" pitchFamily="34" charset="0"/>
              <a:buChar char="•"/>
            </a:pPr>
            <a:r>
              <a:rPr lang="en-US" dirty="0" smtClean="0"/>
              <a:t>Network across hierarchal and organizational boundaries</a:t>
            </a:r>
          </a:p>
          <a:p>
            <a:pPr>
              <a:buFont typeface="Arial" panose="020B0604020202020204" pitchFamily="34" charset="0"/>
              <a:buChar char="•"/>
            </a:pPr>
            <a:r>
              <a:rPr lang="en-US" dirty="0" smtClean="0"/>
              <a:t>Setting and managing time and personal boundaries</a:t>
            </a:r>
          </a:p>
          <a:p>
            <a:pPr>
              <a:buFont typeface="Arial" panose="020B0604020202020204" pitchFamily="34" charset="0"/>
              <a:buChar char="•"/>
            </a:pPr>
            <a:r>
              <a:rPr lang="en-US" dirty="0" smtClean="0"/>
              <a:t>Using interpersonal awareness</a:t>
            </a:r>
          </a:p>
          <a:p>
            <a:pPr>
              <a:buFont typeface="Arial" panose="020B0604020202020204" pitchFamily="34" charset="0"/>
              <a:buChar char="•"/>
            </a:pPr>
            <a:endParaRPr lang="en-US" dirty="0" smtClean="0"/>
          </a:p>
          <a:p>
            <a:pPr>
              <a:buFont typeface="Arial" panose="020B0604020202020204" pitchFamily="34" charset="0"/>
              <a:buChar char="•"/>
            </a:pPr>
            <a:endParaRPr lang="en-US" dirty="0"/>
          </a:p>
        </p:txBody>
      </p:sp>
    </p:spTree>
    <p:extLst>
      <p:ext uri="{BB962C8B-B14F-4D97-AF65-F5344CB8AC3E}">
        <p14:creationId xmlns:p14="http://schemas.microsoft.com/office/powerpoint/2010/main" val="2524555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Behaviors that undermine trust</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Social Communication</a:t>
            </a:r>
          </a:p>
          <a:p>
            <a:pPr>
              <a:buFont typeface="Arial" panose="020B0604020202020204" pitchFamily="34" charset="0"/>
              <a:buChar char="•"/>
            </a:pPr>
            <a:r>
              <a:rPr lang="en-US" dirty="0" smtClean="0"/>
              <a:t>Communication That Lacks Enthusiasm</a:t>
            </a:r>
          </a:p>
          <a:p>
            <a:pPr>
              <a:buFont typeface="Arial" panose="020B0604020202020204" pitchFamily="34" charset="0"/>
              <a:buChar char="•"/>
            </a:pPr>
            <a:r>
              <a:rPr lang="en-US" dirty="0" smtClean="0"/>
              <a:t>Task Uncertainty</a:t>
            </a:r>
          </a:p>
          <a:p>
            <a:pPr>
              <a:buFont typeface="Arial" panose="020B0604020202020204" pitchFamily="34" charset="0"/>
              <a:buChar char="•"/>
            </a:pPr>
            <a:r>
              <a:rPr lang="en-US" dirty="0" smtClean="0"/>
              <a:t>Non Participatory Individual Initiative</a:t>
            </a:r>
          </a:p>
          <a:p>
            <a:pPr>
              <a:buFont typeface="Arial" panose="020B0604020202020204" pitchFamily="34" charset="0"/>
              <a:buChar char="•"/>
            </a:pPr>
            <a:r>
              <a:rPr lang="en-US" dirty="0" smtClean="0"/>
              <a:t>Non Predictable Communication</a:t>
            </a:r>
          </a:p>
          <a:p>
            <a:pPr>
              <a:buFont typeface="Arial" panose="020B0604020202020204" pitchFamily="34" charset="0"/>
              <a:buChar char="•"/>
            </a:pPr>
            <a:r>
              <a:rPr lang="en-US" dirty="0" smtClean="0"/>
              <a:t>Non Timely Response times </a:t>
            </a:r>
          </a:p>
          <a:p>
            <a:pPr>
              <a:buFont typeface="Arial" panose="020B0604020202020204" pitchFamily="34" charset="0"/>
              <a:buChar char="•"/>
            </a:pPr>
            <a:r>
              <a:rPr lang="en-US" dirty="0" smtClean="0"/>
              <a:t>No Proper Leadership </a:t>
            </a: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2061131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Communication</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Few Social Messages</a:t>
            </a:r>
          </a:p>
          <a:p>
            <a:pPr marL="0" indent="0">
              <a:buNone/>
            </a:pPr>
            <a:endParaRPr lang="en-US" dirty="0"/>
          </a:p>
        </p:txBody>
      </p:sp>
    </p:spTree>
    <p:extLst>
      <p:ext uri="{BB962C8B-B14F-4D97-AF65-F5344CB8AC3E}">
        <p14:creationId xmlns:p14="http://schemas.microsoft.com/office/powerpoint/2010/main" val="3045807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Lacking Enthusiasm</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Lack Of Excitement</a:t>
            </a:r>
          </a:p>
          <a:p>
            <a:pPr>
              <a:buFont typeface="Arial" panose="020B0604020202020204" pitchFamily="34" charset="0"/>
              <a:buChar char="•"/>
            </a:pPr>
            <a:r>
              <a:rPr lang="en-US" dirty="0" smtClean="0"/>
              <a:t>Loss Of Enthusiasm</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1661254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Uncertainty</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No Structure</a:t>
            </a:r>
          </a:p>
          <a:p>
            <a:pPr>
              <a:buFont typeface="Arial" panose="020B0604020202020204" pitchFamily="34" charset="0"/>
              <a:buChar char="•"/>
            </a:pPr>
            <a:r>
              <a:rPr lang="en-US" dirty="0" smtClean="0"/>
              <a:t>“Blame Game”</a:t>
            </a:r>
          </a:p>
          <a:p>
            <a:pPr>
              <a:buFont typeface="Arial" panose="020B0604020202020204" pitchFamily="34" charset="0"/>
              <a:buChar char="•"/>
            </a:pPr>
            <a:r>
              <a:rPr lang="en-US" dirty="0" smtClean="0"/>
              <a:t>Uncertain Of Goals</a:t>
            </a:r>
            <a:endParaRPr lang="en-US" dirty="0"/>
          </a:p>
        </p:txBody>
      </p:sp>
    </p:spTree>
    <p:extLst>
      <p:ext uri="{BB962C8B-B14F-4D97-AF65-F5344CB8AC3E}">
        <p14:creationId xmlns:p14="http://schemas.microsoft.com/office/powerpoint/2010/main" val="1173418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Non Participatory Individual Initiative</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Frequent Absenteeism</a:t>
            </a:r>
          </a:p>
          <a:p>
            <a:pPr>
              <a:buFont typeface="Arial" panose="020B0604020202020204" pitchFamily="34" charset="0"/>
              <a:buChar char="•"/>
            </a:pPr>
            <a:r>
              <a:rPr lang="en-US" dirty="0" smtClean="0"/>
              <a:t>Extreme Lack Of Effort From Team mates</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1874398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 Predictable Communication</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Individualistic Lack Of Participation</a:t>
            </a:r>
          </a:p>
          <a:p>
            <a:pPr>
              <a:buFont typeface="Arial" panose="020B0604020202020204" pitchFamily="34" charset="0"/>
              <a:buChar char="•"/>
            </a:pPr>
            <a:r>
              <a:rPr lang="en-US" dirty="0" smtClean="0"/>
              <a:t>Infrequent Communication</a:t>
            </a:r>
            <a:endParaRPr lang="en-US" dirty="0"/>
          </a:p>
        </p:txBody>
      </p:sp>
    </p:spTree>
    <p:extLst>
      <p:ext uri="{BB962C8B-B14F-4D97-AF65-F5344CB8AC3E}">
        <p14:creationId xmlns:p14="http://schemas.microsoft.com/office/powerpoint/2010/main" val="2256726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 Timely Response times </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Global Time Differences</a:t>
            </a:r>
          </a:p>
          <a:p>
            <a:pPr>
              <a:buFont typeface="Arial" panose="020B0604020202020204" pitchFamily="34" charset="0"/>
              <a:buChar char="•"/>
            </a:pPr>
            <a:r>
              <a:rPr lang="en-US" dirty="0" smtClean="0"/>
              <a:t>Lack Of Collaboration</a:t>
            </a:r>
            <a:endParaRPr lang="en-US" dirty="0"/>
          </a:p>
        </p:txBody>
      </p:sp>
    </p:spTree>
    <p:extLst>
      <p:ext uri="{BB962C8B-B14F-4D97-AF65-F5344CB8AC3E}">
        <p14:creationId xmlns:p14="http://schemas.microsoft.com/office/powerpoint/2010/main" val="595396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Proper Leadership</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Negative Leadership</a:t>
            </a:r>
          </a:p>
          <a:p>
            <a:pPr>
              <a:buFont typeface="Arial" panose="020B0604020202020204" pitchFamily="34" charset="0"/>
              <a:buChar char="•"/>
            </a:pPr>
            <a:r>
              <a:rPr lang="en-US" dirty="0" smtClean="0"/>
              <a:t>None At All</a:t>
            </a:r>
          </a:p>
          <a:p>
            <a:pPr>
              <a:buFont typeface="Arial" panose="020B0604020202020204" pitchFamily="34" charset="0"/>
              <a:buChar char="•"/>
            </a:pPr>
            <a:r>
              <a:rPr lang="en-US" dirty="0" smtClean="0"/>
              <a:t>Qualified</a:t>
            </a:r>
            <a:endParaRPr lang="en-US" dirty="0"/>
          </a:p>
        </p:txBody>
      </p:sp>
    </p:spTree>
    <p:extLst>
      <p:ext uri="{BB962C8B-B14F-4D97-AF65-F5344CB8AC3E}">
        <p14:creationId xmlns:p14="http://schemas.microsoft.com/office/powerpoint/2010/main" val="731421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Effective Leadership In Virtual Teams</a:t>
            </a:r>
            <a:endParaRPr lang="en-US" dirty="0"/>
          </a:p>
        </p:txBody>
      </p:sp>
      <p:sp>
        <p:nvSpPr>
          <p:cNvPr id="3" name="Content Placeholder 2"/>
          <p:cNvSpPr>
            <a:spLocks noGrp="1"/>
          </p:cNvSpPr>
          <p:nvPr>
            <p:ph idx="1"/>
          </p:nvPr>
        </p:nvSpPr>
        <p:spPr/>
        <p:txBody>
          <a:bodyPr>
            <a:normAutofit fontScale="85000" lnSpcReduction="20000"/>
          </a:bodyPr>
          <a:lstStyle/>
          <a:p>
            <a:pPr>
              <a:buFont typeface="Arial" panose="020B0604020202020204" pitchFamily="34" charset="0"/>
              <a:buChar char="•"/>
            </a:pPr>
            <a:r>
              <a:rPr lang="en-US" dirty="0" smtClean="0"/>
              <a:t>Get The Team Together First</a:t>
            </a:r>
          </a:p>
          <a:p>
            <a:pPr>
              <a:buFont typeface="Arial" panose="020B0604020202020204" pitchFamily="34" charset="0"/>
              <a:buChar char="•"/>
            </a:pPr>
            <a:r>
              <a:rPr lang="en-US" dirty="0" smtClean="0"/>
              <a:t>Clarify Tasks And Processes</a:t>
            </a:r>
          </a:p>
          <a:p>
            <a:pPr>
              <a:buFont typeface="Arial" panose="020B0604020202020204" pitchFamily="34" charset="0"/>
              <a:buChar char="•"/>
            </a:pPr>
            <a:r>
              <a:rPr lang="en-US" dirty="0" smtClean="0"/>
              <a:t>Commit To A Communication Charter</a:t>
            </a:r>
          </a:p>
          <a:p>
            <a:pPr>
              <a:buFont typeface="Arial" panose="020B0604020202020204" pitchFamily="34" charset="0"/>
              <a:buChar char="•"/>
            </a:pPr>
            <a:r>
              <a:rPr lang="en-US" dirty="0" smtClean="0"/>
              <a:t>Apply The Best Communication Technologies</a:t>
            </a:r>
          </a:p>
          <a:p>
            <a:pPr>
              <a:buFont typeface="Arial" panose="020B0604020202020204" pitchFamily="34" charset="0"/>
              <a:buChar char="•"/>
            </a:pPr>
            <a:r>
              <a:rPr lang="en-US" dirty="0" smtClean="0"/>
              <a:t>Build A Rhythmic Team</a:t>
            </a:r>
          </a:p>
          <a:p>
            <a:pPr>
              <a:buFont typeface="Arial" panose="020B0604020202020204" pitchFamily="34" charset="0"/>
              <a:buChar char="•"/>
            </a:pPr>
            <a:r>
              <a:rPr lang="en-US" dirty="0" smtClean="0"/>
              <a:t>Agree On A Shared Language</a:t>
            </a:r>
          </a:p>
          <a:p>
            <a:pPr>
              <a:buFont typeface="Arial" panose="020B0604020202020204" pitchFamily="34" charset="0"/>
              <a:buChar char="•"/>
            </a:pPr>
            <a:r>
              <a:rPr lang="en-US" dirty="0" smtClean="0"/>
              <a:t>Create A Virtual Water Cooler</a:t>
            </a:r>
          </a:p>
          <a:p>
            <a:pPr>
              <a:buFont typeface="Arial" panose="020B0604020202020204" pitchFamily="34" charset="0"/>
              <a:buChar char="•"/>
            </a:pPr>
            <a:r>
              <a:rPr lang="en-US" dirty="0" smtClean="0"/>
              <a:t>Clarify Commitments</a:t>
            </a:r>
          </a:p>
          <a:p>
            <a:pPr>
              <a:buFont typeface="Arial" panose="020B0604020202020204" pitchFamily="34" charset="0"/>
              <a:buChar char="•"/>
            </a:pPr>
            <a:r>
              <a:rPr lang="en-US" dirty="0" smtClean="0"/>
              <a:t>Foster Shared Leadership</a:t>
            </a:r>
          </a:p>
          <a:p>
            <a:pPr>
              <a:buFont typeface="Arial" panose="020B0604020202020204" pitchFamily="34" charset="0"/>
              <a:buChar char="•"/>
            </a:pPr>
            <a:r>
              <a:rPr lang="en-US" dirty="0" smtClean="0"/>
              <a:t>Don’t forget 1 on 1 Communication</a:t>
            </a:r>
          </a:p>
          <a:p>
            <a:pPr>
              <a:buFont typeface="Arial" panose="020B0604020202020204" pitchFamily="34" charset="0"/>
              <a:buChar char="•"/>
            </a:pPr>
            <a:endParaRPr lang="en-US" dirty="0" smtClean="0"/>
          </a:p>
          <a:p>
            <a:pPr marL="0" indent="0">
              <a:buNone/>
            </a:pPr>
            <a:endParaRPr lang="en-US" dirty="0" smtClean="0"/>
          </a:p>
          <a:p>
            <a:pPr>
              <a:buFont typeface="Arial" panose="020B0604020202020204" pitchFamily="34" charset="0"/>
              <a:buChar char="•"/>
            </a:pPr>
            <a:endParaRPr lang="en-US" dirty="0"/>
          </a:p>
        </p:txBody>
      </p:sp>
    </p:spTree>
    <p:extLst>
      <p:ext uri="{BB962C8B-B14F-4D97-AF65-F5344CB8AC3E}">
        <p14:creationId xmlns:p14="http://schemas.microsoft.com/office/powerpoint/2010/main" val="4235628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 The Team Together First</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Face to face communication</a:t>
            </a:r>
          </a:p>
          <a:p>
            <a:pPr>
              <a:buFont typeface="Arial" panose="020B0604020202020204" pitchFamily="34" charset="0"/>
              <a:buChar char="•"/>
            </a:pPr>
            <a:r>
              <a:rPr lang="en-US" dirty="0" smtClean="0"/>
              <a:t>Get to know one another</a:t>
            </a:r>
          </a:p>
          <a:p>
            <a:pPr>
              <a:buFont typeface="Arial" panose="020B0604020202020204" pitchFamily="34" charset="0"/>
              <a:buChar char="•"/>
            </a:pPr>
            <a:r>
              <a:rPr lang="en-US" dirty="0" smtClean="0"/>
              <a:t>Share A Vision</a:t>
            </a:r>
          </a:p>
          <a:p>
            <a:pPr>
              <a:buFont typeface="Arial" panose="020B0604020202020204" pitchFamily="34" charset="0"/>
              <a:buChar char="•"/>
            </a:pPr>
            <a:r>
              <a:rPr lang="en-US" dirty="0" smtClean="0"/>
              <a:t>Establish Principles </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3676613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Clarify Tasks And Processes</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Alignment of team</a:t>
            </a:r>
          </a:p>
          <a:p>
            <a:pPr>
              <a:buFont typeface="Arial" panose="020B0604020202020204" pitchFamily="34" charset="0"/>
              <a:buChar char="•"/>
            </a:pPr>
            <a:r>
              <a:rPr lang="en-US" dirty="0" smtClean="0"/>
              <a:t>Task design</a:t>
            </a:r>
          </a:p>
          <a:p>
            <a:pPr>
              <a:buFont typeface="Arial" panose="020B0604020202020204" pitchFamily="34" charset="0"/>
              <a:buChar char="•"/>
            </a:pPr>
            <a:r>
              <a:rPr lang="en-US" dirty="0" smtClean="0"/>
              <a:t>Processes</a:t>
            </a:r>
          </a:p>
          <a:p>
            <a:pPr>
              <a:buFont typeface="Arial" panose="020B0604020202020204" pitchFamily="34" charset="0"/>
              <a:buChar char="•"/>
            </a:pPr>
            <a:r>
              <a:rPr lang="en-US" dirty="0" smtClean="0"/>
              <a:t>Simplification</a:t>
            </a:r>
            <a:endParaRPr lang="en-US" dirty="0"/>
          </a:p>
        </p:txBody>
      </p:sp>
    </p:spTree>
    <p:extLst>
      <p:ext uri="{BB962C8B-B14F-4D97-AF65-F5344CB8AC3E}">
        <p14:creationId xmlns:p14="http://schemas.microsoft.com/office/powerpoint/2010/main" val="4109586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Commit To A Communication Charter</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Clear </a:t>
            </a:r>
          </a:p>
          <a:p>
            <a:pPr>
              <a:buFont typeface="Arial" panose="020B0604020202020204" pitchFamily="34" charset="0"/>
              <a:buChar char="•"/>
            </a:pPr>
            <a:r>
              <a:rPr lang="en-US" dirty="0" smtClean="0"/>
              <a:t>Disciplined</a:t>
            </a:r>
          </a:p>
          <a:p>
            <a:pPr>
              <a:buFont typeface="Arial" panose="020B0604020202020204" pitchFamily="34" charset="0"/>
              <a:buChar char="•"/>
            </a:pPr>
            <a:r>
              <a:rPr lang="en-US" dirty="0" smtClean="0"/>
              <a:t>Norms of behavior</a:t>
            </a:r>
          </a:p>
          <a:p>
            <a:pPr>
              <a:buFont typeface="Arial" panose="020B0604020202020204" pitchFamily="34" charset="0"/>
              <a:buChar char="•"/>
            </a:pPr>
            <a:r>
              <a:rPr lang="en-US" dirty="0" smtClean="0"/>
              <a:t>Include Guidelines</a:t>
            </a:r>
            <a:endParaRPr lang="en-US" dirty="0"/>
          </a:p>
        </p:txBody>
      </p:sp>
    </p:spTree>
    <p:extLst>
      <p:ext uri="{BB962C8B-B14F-4D97-AF65-F5344CB8AC3E}">
        <p14:creationId xmlns:p14="http://schemas.microsoft.com/office/powerpoint/2010/main" val="2245291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Apply The Best Communication Technologies</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Do not undercut reliability</a:t>
            </a:r>
          </a:p>
          <a:p>
            <a:pPr>
              <a:buFont typeface="Arial" panose="020B0604020202020204" pitchFamily="34" charset="0"/>
              <a:buChar char="•"/>
            </a:pPr>
            <a:r>
              <a:rPr lang="en-US" dirty="0" smtClean="0"/>
              <a:t>Group everyone together</a:t>
            </a:r>
            <a:endParaRPr lang="en-US" dirty="0"/>
          </a:p>
        </p:txBody>
      </p:sp>
    </p:spTree>
    <p:extLst>
      <p:ext uri="{BB962C8B-B14F-4D97-AF65-F5344CB8AC3E}">
        <p14:creationId xmlns:p14="http://schemas.microsoft.com/office/powerpoint/2010/main" val="3555734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 A Rhythmic Team</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Connect Team members</a:t>
            </a:r>
          </a:p>
          <a:p>
            <a:pPr>
              <a:buFont typeface="Arial" panose="020B0604020202020204" pitchFamily="34" charset="0"/>
              <a:buChar char="•"/>
            </a:pPr>
            <a:r>
              <a:rPr lang="en-US" dirty="0" smtClean="0"/>
              <a:t>Regular Meetings</a:t>
            </a:r>
          </a:p>
          <a:p>
            <a:pPr>
              <a:buFont typeface="Arial" panose="020B0604020202020204" pitchFamily="34" charset="0"/>
              <a:buChar char="•"/>
            </a:pPr>
            <a:r>
              <a:rPr lang="en-US" dirty="0" smtClean="0"/>
              <a:t>Rotation of meeting times</a:t>
            </a:r>
            <a:endParaRPr lang="en-US" dirty="0"/>
          </a:p>
        </p:txBody>
      </p:sp>
    </p:spTree>
    <p:extLst>
      <p:ext uri="{BB962C8B-B14F-4D97-AF65-F5344CB8AC3E}">
        <p14:creationId xmlns:p14="http://schemas.microsoft.com/office/powerpoint/2010/main" val="3669292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Agree On A Shared Language</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Keep Interpretations the same</a:t>
            </a:r>
            <a:endParaRPr lang="en-US" dirty="0"/>
          </a:p>
        </p:txBody>
      </p:sp>
    </p:spTree>
    <p:extLst>
      <p:ext uri="{BB962C8B-B14F-4D97-AF65-F5344CB8AC3E}">
        <p14:creationId xmlns:p14="http://schemas.microsoft.com/office/powerpoint/2010/main" val="4212595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A Virtual Water Cooler</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Make it fun</a:t>
            </a:r>
          </a:p>
          <a:p>
            <a:pPr>
              <a:buFont typeface="Arial" panose="020B0604020202020204" pitchFamily="34" charset="0"/>
              <a:buChar char="•"/>
            </a:pPr>
            <a:r>
              <a:rPr lang="en-US" dirty="0" smtClean="0"/>
              <a:t>Check in with team members</a:t>
            </a:r>
          </a:p>
          <a:p>
            <a:pPr>
              <a:buFont typeface="Arial" panose="020B0604020202020204" pitchFamily="34" charset="0"/>
              <a:buChar char="•"/>
            </a:pPr>
            <a:r>
              <a:rPr lang="en-US" dirty="0" smtClean="0"/>
              <a:t>Team building exercises</a:t>
            </a:r>
            <a:endParaRPr lang="en-US" dirty="0"/>
          </a:p>
        </p:txBody>
      </p:sp>
    </p:spTree>
    <p:extLst>
      <p:ext uri="{BB962C8B-B14F-4D97-AF65-F5344CB8AC3E}">
        <p14:creationId xmlns:p14="http://schemas.microsoft.com/office/powerpoint/2010/main" val="1190559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Clarify Commitments</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Create and design tasks with regular staff meetings</a:t>
            </a:r>
            <a:endParaRPr lang="en-US" dirty="0"/>
          </a:p>
        </p:txBody>
      </p:sp>
    </p:spTree>
    <p:extLst>
      <p:ext uri="{BB962C8B-B14F-4D97-AF65-F5344CB8AC3E}">
        <p14:creationId xmlns:p14="http://schemas.microsoft.com/office/powerpoint/2010/main" val="3836267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Foster Shared Leadership</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Find ways to involve others</a:t>
            </a:r>
          </a:p>
          <a:p>
            <a:pPr>
              <a:buFont typeface="Arial" panose="020B0604020202020204" pitchFamily="34" charset="0"/>
              <a:buChar char="•"/>
            </a:pPr>
            <a:r>
              <a:rPr lang="en-US" dirty="0" smtClean="0"/>
              <a:t>Increase engagement</a:t>
            </a:r>
            <a:endParaRPr lang="en-US" dirty="0"/>
          </a:p>
        </p:txBody>
      </p:sp>
    </p:spTree>
    <p:extLst>
      <p:ext uri="{BB962C8B-B14F-4D97-AF65-F5344CB8AC3E}">
        <p14:creationId xmlns:p14="http://schemas.microsoft.com/office/powerpoint/2010/main" val="2024292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Don’t forget 1 on 1 Communication</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Performance management</a:t>
            </a:r>
          </a:p>
          <a:p>
            <a:pPr>
              <a:buFont typeface="Arial" panose="020B0604020202020204" pitchFamily="34" charset="0"/>
              <a:buChar char="•"/>
            </a:pPr>
            <a:r>
              <a:rPr lang="en-US" dirty="0" smtClean="0"/>
              <a:t>Coaching activity</a:t>
            </a:r>
            <a:endParaRPr lang="en-US" dirty="0"/>
          </a:p>
        </p:txBody>
      </p:sp>
    </p:spTree>
    <p:extLst>
      <p:ext uri="{BB962C8B-B14F-4D97-AF65-F5344CB8AC3E}">
        <p14:creationId xmlns:p14="http://schemas.microsoft.com/office/powerpoint/2010/main" val="42560672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err="1"/>
              <a:t>Gignac</a:t>
            </a:r>
            <a:r>
              <a:rPr lang="en-US" dirty="0"/>
              <a:t>, F. (2004). Building successful </a:t>
            </a:r>
            <a:r>
              <a:rPr lang="en-US" dirty="0" smtClean="0"/>
              <a:t>virtual </a:t>
            </a:r>
            <a:r>
              <a:rPr lang="en-US" dirty="0"/>
              <a:t>teams. Retrieved from </a:t>
            </a:r>
            <a:r>
              <a:rPr lang="en-US" dirty="0">
                <a:hlinkClick r:id="rId2"/>
              </a:rPr>
              <a:t>https://</a:t>
            </a:r>
            <a:r>
              <a:rPr lang="en-US" dirty="0" smtClean="0">
                <a:hlinkClick r:id="rId2"/>
              </a:rPr>
              <a:t>ebookcentral-proquest-com.library.capella.edu</a:t>
            </a:r>
            <a:endParaRPr lang="en-US" dirty="0" smtClean="0"/>
          </a:p>
          <a:p>
            <a:pPr>
              <a:buFont typeface="Arial" panose="020B0604020202020204" pitchFamily="34" charset="0"/>
              <a:buChar char="•"/>
            </a:pPr>
            <a:r>
              <a:rPr lang="en-US" dirty="0"/>
              <a:t>Watkins, M. D. (2014, August 07). Making Virtual Teams Work: Ten Basic Principles. Retrieved January 23, 2018, from https://hbr.org/2013/06/making-virtual-teams-work-ten </a:t>
            </a:r>
            <a:endParaRPr lang="en-US" dirty="0" smtClean="0"/>
          </a:p>
          <a:p>
            <a:pPr>
              <a:buFont typeface="Arial" panose="020B0604020202020204" pitchFamily="34" charset="0"/>
              <a:buChar char="•"/>
            </a:pPr>
            <a:r>
              <a:rPr lang="en-US" dirty="0"/>
              <a:t>Malhotra, A., </a:t>
            </a:r>
            <a:r>
              <a:rPr lang="en-US" dirty="0" err="1"/>
              <a:t>Majchrzak</a:t>
            </a:r>
            <a:r>
              <a:rPr lang="en-US" dirty="0"/>
              <a:t>, A., &amp; Rosen, B. (2007). Leading Virtual Teams. Academy Of Management Perspectives, 21(1), 60-70. doi:10.5465/AMP.2007.24286164</a:t>
            </a:r>
          </a:p>
        </p:txBody>
      </p:sp>
    </p:spTree>
    <p:extLst>
      <p:ext uri="{BB962C8B-B14F-4D97-AF65-F5344CB8AC3E}">
        <p14:creationId xmlns:p14="http://schemas.microsoft.com/office/powerpoint/2010/main" val="2465207314"/>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519</TotalTime>
  <Words>3167</Words>
  <Application>Microsoft Office PowerPoint</Application>
  <PresentationFormat>Widescreen</PresentationFormat>
  <Paragraphs>205</Paragraphs>
  <Slides>30</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Century Gothic</vt:lpstr>
      <vt:lpstr>Wingdings 3</vt:lpstr>
      <vt:lpstr>Slice</vt:lpstr>
      <vt:lpstr>Why Are We Here?</vt:lpstr>
      <vt:lpstr>Behaviors That  Build Trust In Virtual Teams</vt:lpstr>
      <vt:lpstr>Organizational culture </vt:lpstr>
      <vt:lpstr>Human Resource Policies</vt:lpstr>
      <vt:lpstr>Training and on-the-job education and development </vt:lpstr>
      <vt:lpstr>Standard organizational and team processes </vt:lpstr>
      <vt:lpstr>Use of electronic collaboration and communication technology </vt:lpstr>
      <vt:lpstr>Organizational culture </vt:lpstr>
      <vt:lpstr>Leadership support of virtual teams </vt:lpstr>
      <vt:lpstr>Team-leader and team-member competencies </vt:lpstr>
      <vt:lpstr>Behaviors that undermine trust</vt:lpstr>
      <vt:lpstr>Social Communication</vt:lpstr>
      <vt:lpstr>Communication Lacking Enthusiasm</vt:lpstr>
      <vt:lpstr>Task Uncertainty </vt:lpstr>
      <vt:lpstr>Non Participatory Individual Initiative </vt:lpstr>
      <vt:lpstr>Non Predictable Communication </vt:lpstr>
      <vt:lpstr>Non Timely Response times  </vt:lpstr>
      <vt:lpstr>No Proper Leadership</vt:lpstr>
      <vt:lpstr>Principles Of Effective Leadership In Virtual Teams</vt:lpstr>
      <vt:lpstr>Get The Team Together First </vt:lpstr>
      <vt:lpstr>Clarify Tasks And Processes </vt:lpstr>
      <vt:lpstr>Commit To A Communication Charter </vt:lpstr>
      <vt:lpstr>Apply The Best Communication Technologies </vt:lpstr>
      <vt:lpstr>Build A Rhythmic Team </vt:lpstr>
      <vt:lpstr>Agree On A Shared Language </vt:lpstr>
      <vt:lpstr>Create A Virtual Water Cooler </vt:lpstr>
      <vt:lpstr>Clarify Commitments </vt:lpstr>
      <vt:lpstr>Foster Shared Leadership </vt:lpstr>
      <vt:lpstr>Don’t forget 1 on 1 Communication </vt:lpstr>
      <vt:lpstr>Resources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Worlds</dc:title>
  <dc:creator>bryce dubber</dc:creator>
  <cp:lastModifiedBy>bryce dubber</cp:lastModifiedBy>
  <cp:revision>62</cp:revision>
  <dcterms:created xsi:type="dcterms:W3CDTF">2018-01-20T16:04:19Z</dcterms:created>
  <dcterms:modified xsi:type="dcterms:W3CDTF">2018-01-23T21:45:35Z</dcterms:modified>
</cp:coreProperties>
</file>